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414" r:id="rId8"/>
    <p:sldId id="415" r:id="rId9"/>
    <p:sldId id="418" r:id="rId10"/>
    <p:sldId id="416" r:id="rId11"/>
    <p:sldId id="3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2F98"/>
    <a:srgbClr val="C638B8"/>
    <a:srgbClr val="B333A7"/>
    <a:srgbClr val="B131A5"/>
    <a:srgbClr val="CC48BF"/>
    <a:srgbClr val="D466CA"/>
    <a:srgbClr val="88287F"/>
    <a:srgbClr val="DD8BD5"/>
    <a:srgbClr val="D777CE"/>
    <a:srgbClr val="E3A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6274748" y="140166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307936" y="2882978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341124" y="436429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9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12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092652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737875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83097" y="1756243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917340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293402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669465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31024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470282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8909540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8909541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20"/>
          </p:nvPr>
        </p:nvSpPr>
        <p:spPr>
          <a:xfrm>
            <a:off x="5470283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1"/>
          </p:nvPr>
        </p:nvSpPr>
        <p:spPr>
          <a:xfrm>
            <a:off x="2031024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105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9" grpId="0"/>
      <p:bldP spid="21" grpId="0"/>
      <p:bldP spid="23" grpId="0"/>
      <p:bldP spid="25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68381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560323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352265" y="2574142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9144207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7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633984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739140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6"/>
          </p:nvPr>
        </p:nvSpPr>
        <p:spPr>
          <a:xfrm>
            <a:off x="844296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7"/>
          </p:nvPr>
        </p:nvSpPr>
        <p:spPr>
          <a:xfrm>
            <a:off x="949452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8"/>
          </p:nvPr>
        </p:nvSpPr>
        <p:spPr>
          <a:xfrm>
            <a:off x="1054608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9"/>
          </p:nvPr>
        </p:nvSpPr>
        <p:spPr>
          <a:xfrm>
            <a:off x="633984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20"/>
          </p:nvPr>
        </p:nvSpPr>
        <p:spPr>
          <a:xfrm>
            <a:off x="739140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21"/>
          </p:nvPr>
        </p:nvSpPr>
        <p:spPr>
          <a:xfrm>
            <a:off x="844296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22"/>
          </p:nvPr>
        </p:nvSpPr>
        <p:spPr>
          <a:xfrm>
            <a:off x="1090342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23"/>
          </p:nvPr>
        </p:nvSpPr>
        <p:spPr>
          <a:xfrm>
            <a:off x="2027602" y="251657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/>
          <p:cNvSpPr>
            <a:spLocks noGrp="1"/>
          </p:cNvSpPr>
          <p:nvPr>
            <p:ph type="pic" sz="quarter" idx="24"/>
          </p:nvPr>
        </p:nvSpPr>
        <p:spPr>
          <a:xfrm>
            <a:off x="3240723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 nodePh="1">
                                  <p:stCondLst>
                                    <p:cond delay="52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5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580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  <p:bldP spid="37" grpId="0"/>
      <p:bldP spid="39" grpId="0"/>
      <p:bldP spid="42" grpId="0"/>
      <p:bldP spid="44" grpId="0"/>
      <p:bldP spid="46" grpId="0"/>
      <p:bldP spid="53" grpId="0"/>
      <p:bldP spid="55" grpId="0"/>
      <p:bldP spid="57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058863" y="907332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079328" y="2781938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3099793" y="4656544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370250" y="221297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1370249" y="5127134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586799" y="2210633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586798" y="5124790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9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41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40933" y="2089380"/>
            <a:ext cx="4516967" cy="2861646"/>
          </a:xfrm>
          <a:custGeom>
            <a:avLst/>
            <a:gdLst>
              <a:gd name="connsiteX0" fmla="*/ 24610 w 4516967"/>
              <a:gd name="connsiteY0" fmla="*/ 0 h 2861646"/>
              <a:gd name="connsiteX1" fmla="*/ 4492357 w 4516967"/>
              <a:gd name="connsiteY1" fmla="*/ 0 h 2861646"/>
              <a:gd name="connsiteX2" fmla="*/ 4516967 w 4516967"/>
              <a:gd name="connsiteY2" fmla="*/ 24610 h 2861646"/>
              <a:gd name="connsiteX3" fmla="*/ 4516967 w 4516967"/>
              <a:gd name="connsiteY3" fmla="*/ 2837036 h 2861646"/>
              <a:gd name="connsiteX4" fmla="*/ 4492357 w 4516967"/>
              <a:gd name="connsiteY4" fmla="*/ 2861646 h 2861646"/>
              <a:gd name="connsiteX5" fmla="*/ 24610 w 4516967"/>
              <a:gd name="connsiteY5" fmla="*/ 2861646 h 2861646"/>
              <a:gd name="connsiteX6" fmla="*/ 0 w 4516967"/>
              <a:gd name="connsiteY6" fmla="*/ 2837036 h 2861646"/>
              <a:gd name="connsiteX7" fmla="*/ 0 w 4516967"/>
              <a:gd name="connsiteY7" fmla="*/ 24610 h 2861646"/>
              <a:gd name="connsiteX8" fmla="*/ 24610 w 4516967"/>
              <a:gd name="connsiteY8" fmla="*/ 0 h 2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6967" h="2861646">
                <a:moveTo>
                  <a:pt x="24610" y="0"/>
                </a:moveTo>
                <a:lnTo>
                  <a:pt x="4492357" y="0"/>
                </a:lnTo>
                <a:cubicBezTo>
                  <a:pt x="4505949" y="0"/>
                  <a:pt x="4516967" y="11018"/>
                  <a:pt x="4516967" y="24610"/>
                </a:cubicBezTo>
                <a:lnTo>
                  <a:pt x="4516967" y="2837036"/>
                </a:lnTo>
                <a:cubicBezTo>
                  <a:pt x="4516967" y="2850628"/>
                  <a:pt x="4505949" y="2861646"/>
                  <a:pt x="4492357" y="2861646"/>
                </a:cubicBezTo>
                <a:lnTo>
                  <a:pt x="24610" y="2861646"/>
                </a:lnTo>
                <a:cubicBezTo>
                  <a:pt x="11018" y="2861646"/>
                  <a:pt x="0" y="2850628"/>
                  <a:pt x="0" y="2837036"/>
                </a:cubicBezTo>
                <a:lnTo>
                  <a:pt x="0" y="24610"/>
                </a:lnTo>
                <a:cubicBezTo>
                  <a:pt x="0" y="11018"/>
                  <a:pt x="11018" y="0"/>
                  <a:pt x="246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922808" y="1866703"/>
            <a:ext cx="1956412" cy="3462384"/>
          </a:xfrm>
          <a:custGeom>
            <a:avLst/>
            <a:gdLst>
              <a:gd name="connsiteX0" fmla="*/ 16043 w 1956412"/>
              <a:gd name="connsiteY0" fmla="*/ 0 h 3462384"/>
              <a:gd name="connsiteX1" fmla="*/ 1940369 w 1956412"/>
              <a:gd name="connsiteY1" fmla="*/ 0 h 3462384"/>
              <a:gd name="connsiteX2" fmla="*/ 1956412 w 1956412"/>
              <a:gd name="connsiteY2" fmla="*/ 16043 h 3462384"/>
              <a:gd name="connsiteX3" fmla="*/ 1956412 w 1956412"/>
              <a:gd name="connsiteY3" fmla="*/ 3446341 h 3462384"/>
              <a:gd name="connsiteX4" fmla="*/ 1940369 w 1956412"/>
              <a:gd name="connsiteY4" fmla="*/ 3462384 h 3462384"/>
              <a:gd name="connsiteX5" fmla="*/ 16043 w 1956412"/>
              <a:gd name="connsiteY5" fmla="*/ 3462384 h 3462384"/>
              <a:gd name="connsiteX6" fmla="*/ 0 w 1956412"/>
              <a:gd name="connsiteY6" fmla="*/ 3446341 h 3462384"/>
              <a:gd name="connsiteX7" fmla="*/ 0 w 1956412"/>
              <a:gd name="connsiteY7" fmla="*/ 16043 h 3462384"/>
              <a:gd name="connsiteX8" fmla="*/ 16043 w 1956412"/>
              <a:gd name="connsiteY8" fmla="*/ 0 h 34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6412" h="3462384">
                <a:moveTo>
                  <a:pt x="16043" y="0"/>
                </a:moveTo>
                <a:lnTo>
                  <a:pt x="1940369" y="0"/>
                </a:lnTo>
                <a:cubicBezTo>
                  <a:pt x="1949229" y="0"/>
                  <a:pt x="1956412" y="7183"/>
                  <a:pt x="1956412" y="16043"/>
                </a:cubicBezTo>
                <a:lnTo>
                  <a:pt x="1956412" y="3446341"/>
                </a:lnTo>
                <a:cubicBezTo>
                  <a:pt x="1956412" y="3455201"/>
                  <a:pt x="1949229" y="3462384"/>
                  <a:pt x="1940369" y="3462384"/>
                </a:cubicBezTo>
                <a:lnTo>
                  <a:pt x="16043" y="3462384"/>
                </a:lnTo>
                <a:cubicBezTo>
                  <a:pt x="7183" y="3462384"/>
                  <a:pt x="0" y="3455201"/>
                  <a:pt x="0" y="3446341"/>
                </a:cubicBezTo>
                <a:lnTo>
                  <a:pt x="0" y="16043"/>
                </a:lnTo>
                <a:cubicBezTo>
                  <a:pt x="0" y="7183"/>
                  <a:pt x="7183" y="0"/>
                  <a:pt x="1604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574993" y="2282890"/>
            <a:ext cx="1053473" cy="1880890"/>
          </a:xfrm>
          <a:custGeom>
            <a:avLst/>
            <a:gdLst>
              <a:gd name="connsiteX0" fmla="*/ 14180 w 1053473"/>
              <a:gd name="connsiteY0" fmla="*/ 0 h 1880890"/>
              <a:gd name="connsiteX1" fmla="*/ 1039293 w 1053473"/>
              <a:gd name="connsiteY1" fmla="*/ 0 h 1880890"/>
              <a:gd name="connsiteX2" fmla="*/ 1053473 w 1053473"/>
              <a:gd name="connsiteY2" fmla="*/ 14180 h 1880890"/>
              <a:gd name="connsiteX3" fmla="*/ 1053473 w 1053473"/>
              <a:gd name="connsiteY3" fmla="*/ 1866710 h 1880890"/>
              <a:gd name="connsiteX4" fmla="*/ 1039293 w 1053473"/>
              <a:gd name="connsiteY4" fmla="*/ 1880890 h 1880890"/>
              <a:gd name="connsiteX5" fmla="*/ 14180 w 1053473"/>
              <a:gd name="connsiteY5" fmla="*/ 1880890 h 1880890"/>
              <a:gd name="connsiteX6" fmla="*/ 0 w 1053473"/>
              <a:gd name="connsiteY6" fmla="*/ 1866710 h 1880890"/>
              <a:gd name="connsiteX7" fmla="*/ 0 w 1053473"/>
              <a:gd name="connsiteY7" fmla="*/ 14180 h 1880890"/>
              <a:gd name="connsiteX8" fmla="*/ 14180 w 1053473"/>
              <a:gd name="connsiteY8" fmla="*/ 0 h 188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473" h="1880890">
                <a:moveTo>
                  <a:pt x="14180" y="0"/>
                </a:moveTo>
                <a:lnTo>
                  <a:pt x="1039293" y="0"/>
                </a:lnTo>
                <a:cubicBezTo>
                  <a:pt x="1047124" y="0"/>
                  <a:pt x="1053473" y="6349"/>
                  <a:pt x="1053473" y="14180"/>
                </a:cubicBezTo>
                <a:lnTo>
                  <a:pt x="1053473" y="1866710"/>
                </a:lnTo>
                <a:cubicBezTo>
                  <a:pt x="1053473" y="1874541"/>
                  <a:pt x="1047124" y="1880890"/>
                  <a:pt x="1039293" y="1880890"/>
                </a:cubicBezTo>
                <a:lnTo>
                  <a:pt x="14180" y="1880890"/>
                </a:lnTo>
                <a:cubicBezTo>
                  <a:pt x="6349" y="1880890"/>
                  <a:pt x="0" y="1874541"/>
                  <a:pt x="0" y="1866710"/>
                </a:cubicBezTo>
                <a:lnTo>
                  <a:pt x="0" y="14180"/>
                </a:lnTo>
                <a:cubicBezTo>
                  <a:pt x="0" y="6349"/>
                  <a:pt x="6349" y="0"/>
                  <a:pt x="141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3825688" y="1131312"/>
            <a:ext cx="4551829" cy="2842948"/>
          </a:xfrm>
          <a:custGeom>
            <a:avLst/>
            <a:gdLst>
              <a:gd name="connsiteX0" fmla="*/ 37895 w 4551829"/>
              <a:gd name="connsiteY0" fmla="*/ 0 h 2815400"/>
              <a:gd name="connsiteX1" fmla="*/ 4513934 w 4551829"/>
              <a:gd name="connsiteY1" fmla="*/ 0 h 2815400"/>
              <a:gd name="connsiteX2" fmla="*/ 4551829 w 4551829"/>
              <a:gd name="connsiteY2" fmla="*/ 37895 h 2815400"/>
              <a:gd name="connsiteX3" fmla="*/ 4551829 w 4551829"/>
              <a:gd name="connsiteY3" fmla="*/ 2777505 h 2815400"/>
              <a:gd name="connsiteX4" fmla="*/ 4513934 w 4551829"/>
              <a:gd name="connsiteY4" fmla="*/ 2815400 h 2815400"/>
              <a:gd name="connsiteX5" fmla="*/ 37895 w 4551829"/>
              <a:gd name="connsiteY5" fmla="*/ 2815400 h 2815400"/>
              <a:gd name="connsiteX6" fmla="*/ 0 w 4551829"/>
              <a:gd name="connsiteY6" fmla="*/ 2777505 h 2815400"/>
              <a:gd name="connsiteX7" fmla="*/ 0 w 4551829"/>
              <a:gd name="connsiteY7" fmla="*/ 37895 h 2815400"/>
              <a:gd name="connsiteX8" fmla="*/ 37895 w 4551829"/>
              <a:gd name="connsiteY8" fmla="*/ 0 h 281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1829" h="2815400">
                <a:moveTo>
                  <a:pt x="37895" y="0"/>
                </a:moveTo>
                <a:lnTo>
                  <a:pt x="4513934" y="0"/>
                </a:lnTo>
                <a:cubicBezTo>
                  <a:pt x="4534863" y="0"/>
                  <a:pt x="4551829" y="16966"/>
                  <a:pt x="4551829" y="37895"/>
                </a:cubicBezTo>
                <a:lnTo>
                  <a:pt x="4551829" y="2777505"/>
                </a:lnTo>
                <a:cubicBezTo>
                  <a:pt x="4551829" y="2798434"/>
                  <a:pt x="4534863" y="2815400"/>
                  <a:pt x="4513934" y="2815400"/>
                </a:cubicBezTo>
                <a:lnTo>
                  <a:pt x="37895" y="2815400"/>
                </a:lnTo>
                <a:cubicBezTo>
                  <a:pt x="16966" y="2815400"/>
                  <a:pt x="0" y="2798434"/>
                  <a:pt x="0" y="2777505"/>
                </a:cubicBezTo>
                <a:lnTo>
                  <a:pt x="0" y="37895"/>
                </a:lnTo>
                <a:cubicBezTo>
                  <a:pt x="0" y="16966"/>
                  <a:pt x="16966" y="0"/>
                  <a:pt x="378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467830" y="2233158"/>
            <a:ext cx="1583576" cy="2106418"/>
          </a:xfrm>
          <a:custGeom>
            <a:avLst/>
            <a:gdLst>
              <a:gd name="connsiteX0" fmla="*/ 21315 w 1583576"/>
              <a:gd name="connsiteY0" fmla="*/ 0 h 2106418"/>
              <a:gd name="connsiteX1" fmla="*/ 1562261 w 1583576"/>
              <a:gd name="connsiteY1" fmla="*/ 0 h 2106418"/>
              <a:gd name="connsiteX2" fmla="*/ 1583576 w 1583576"/>
              <a:gd name="connsiteY2" fmla="*/ 21315 h 2106418"/>
              <a:gd name="connsiteX3" fmla="*/ 1583576 w 1583576"/>
              <a:gd name="connsiteY3" fmla="*/ 2085103 h 2106418"/>
              <a:gd name="connsiteX4" fmla="*/ 1562261 w 1583576"/>
              <a:gd name="connsiteY4" fmla="*/ 2106418 h 2106418"/>
              <a:gd name="connsiteX5" fmla="*/ 21315 w 1583576"/>
              <a:gd name="connsiteY5" fmla="*/ 2106418 h 2106418"/>
              <a:gd name="connsiteX6" fmla="*/ 0 w 1583576"/>
              <a:gd name="connsiteY6" fmla="*/ 2085103 h 2106418"/>
              <a:gd name="connsiteX7" fmla="*/ 0 w 1583576"/>
              <a:gd name="connsiteY7" fmla="*/ 21315 h 2106418"/>
              <a:gd name="connsiteX8" fmla="*/ 21315 w 1583576"/>
              <a:gd name="connsiteY8" fmla="*/ 0 h 210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3576" h="2106418">
                <a:moveTo>
                  <a:pt x="21315" y="0"/>
                </a:moveTo>
                <a:lnTo>
                  <a:pt x="1562261" y="0"/>
                </a:lnTo>
                <a:cubicBezTo>
                  <a:pt x="1574033" y="0"/>
                  <a:pt x="1583576" y="9543"/>
                  <a:pt x="1583576" y="21315"/>
                </a:cubicBezTo>
                <a:lnTo>
                  <a:pt x="1583576" y="2085103"/>
                </a:lnTo>
                <a:cubicBezTo>
                  <a:pt x="1583576" y="2096875"/>
                  <a:pt x="1574033" y="2106418"/>
                  <a:pt x="1562261" y="2106418"/>
                </a:cubicBezTo>
                <a:lnTo>
                  <a:pt x="21315" y="2106418"/>
                </a:lnTo>
                <a:cubicBezTo>
                  <a:pt x="9543" y="2106418"/>
                  <a:pt x="0" y="2096875"/>
                  <a:pt x="0" y="2085103"/>
                </a:cubicBezTo>
                <a:lnTo>
                  <a:pt x="0" y="21315"/>
                </a:lnTo>
                <a:cubicBezTo>
                  <a:pt x="0" y="9543"/>
                  <a:pt x="9543" y="0"/>
                  <a:pt x="2131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845593" y="2445520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6962282" y="110313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8793278" y="2262896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8707111" y="4034835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6083388" y="3918722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  <p:bldP spid="27" grpId="0"/>
      <p:bldP spid="29" grpId="0"/>
      <p:bldP spid="3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913607" y="3202357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6559091" y="2708709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601441" y="3499422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8791359" y="4915040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4913408" y="4910795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6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496847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362431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8219655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6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427762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42060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541344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144150" y="286463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9069909" y="3123958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694097" y="1182562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135460" y="107042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2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5148776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7742342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0336814" y="1471348"/>
            <a:ext cx="1855187" cy="3899841"/>
          </a:xfrm>
          <a:custGeom>
            <a:avLst/>
            <a:gdLst>
              <a:gd name="connsiteX0" fmla="*/ 370067 w 1855187"/>
              <a:gd name="connsiteY0" fmla="*/ 0 h 3899841"/>
              <a:gd name="connsiteX1" fmla="*/ 1855187 w 1855187"/>
              <a:gd name="connsiteY1" fmla="*/ 0 h 3899841"/>
              <a:gd name="connsiteX2" fmla="*/ 1855187 w 1855187"/>
              <a:gd name="connsiteY2" fmla="*/ 3899841 h 3899841"/>
              <a:gd name="connsiteX3" fmla="*/ 370067 w 1855187"/>
              <a:gd name="connsiteY3" fmla="*/ 3899841 h 3899841"/>
              <a:gd name="connsiteX4" fmla="*/ 0 w 1855187"/>
              <a:gd name="connsiteY4" fmla="*/ 3529774 h 3899841"/>
              <a:gd name="connsiteX5" fmla="*/ 0 w 1855187"/>
              <a:gd name="connsiteY5" fmla="*/ 370067 h 3899841"/>
              <a:gd name="connsiteX6" fmla="*/ 370067 w 1855187"/>
              <a:gd name="connsiteY6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5187" h="3899841">
                <a:moveTo>
                  <a:pt x="370067" y="0"/>
                </a:moveTo>
                <a:lnTo>
                  <a:pt x="1855187" y="0"/>
                </a:lnTo>
                <a:lnTo>
                  <a:pt x="1855187" y="3899841"/>
                </a:ln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32500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851210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7741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4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87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13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90311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>
          <a:xfrm>
            <a:off x="343315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6077452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851884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41" y="1966483"/>
            <a:ext cx="1209103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Customer Purchasing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Capabilities 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144817" y="261180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0586" y="1840821"/>
            <a:ext cx="53708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 you</a:t>
            </a:r>
            <a:endParaRPr lang="en-US" sz="8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/>
          <p:nvPr/>
        </p:nvSpPr>
        <p:spPr bwMode="auto">
          <a:xfrm rot="2493217">
            <a:off x="5749227" y="-2918033"/>
            <a:ext cx="9052448" cy="8042325"/>
          </a:xfrm>
          <a:custGeom>
            <a:avLst/>
            <a:gdLst>
              <a:gd name="connsiteX0" fmla="*/ 3826303 w 9052448"/>
              <a:gd name="connsiteY0" fmla="*/ 238597 h 8042325"/>
              <a:gd name="connsiteX1" fmla="*/ 5478723 w 9052448"/>
              <a:gd name="connsiteY1" fmla="*/ 610809 h 8042325"/>
              <a:gd name="connsiteX2" fmla="*/ 8864832 w 9052448"/>
              <a:gd name="connsiteY2" fmla="*/ 6413499 h 8042325"/>
              <a:gd name="connsiteX3" fmla="*/ 7941348 w 9052448"/>
              <a:gd name="connsiteY3" fmla="*/ 8042325 h 8042325"/>
              <a:gd name="connsiteX4" fmla="*/ 1169133 w 9052448"/>
              <a:gd name="connsiteY4" fmla="*/ 8042325 h 8042325"/>
              <a:gd name="connsiteX5" fmla="*/ 143038 w 9052448"/>
              <a:gd name="connsiteY5" fmla="*/ 6413499 h 8042325"/>
              <a:gd name="connsiteX6" fmla="*/ 3529147 w 9052448"/>
              <a:gd name="connsiteY6" fmla="*/ 610809 h 8042325"/>
              <a:gd name="connsiteX7" fmla="*/ 3826303 w 9052448"/>
              <a:gd name="connsiteY7" fmla="*/ 238597 h 8042325"/>
              <a:gd name="connsiteX8" fmla="*/ 3983144 w 9052448"/>
              <a:gd name="connsiteY8" fmla="*/ 1773274 h 8042325"/>
              <a:gd name="connsiteX9" fmla="*/ 3766594 w 9052448"/>
              <a:gd name="connsiteY9" fmla="*/ 2030790 h 8042325"/>
              <a:gd name="connsiteX10" fmla="*/ 1298992 w 9052448"/>
              <a:gd name="connsiteY10" fmla="*/ 6045392 h 8042325"/>
              <a:gd name="connsiteX11" fmla="*/ 2046750 w 9052448"/>
              <a:gd name="connsiteY11" fmla="*/ 7172297 h 8042325"/>
              <a:gd name="connsiteX12" fmla="*/ 6981953 w 9052448"/>
              <a:gd name="connsiteY12" fmla="*/ 7172298 h 8042325"/>
              <a:gd name="connsiteX13" fmla="*/ 7654935 w 9052448"/>
              <a:gd name="connsiteY13" fmla="*/ 6045392 h 8042325"/>
              <a:gd name="connsiteX14" fmla="*/ 5187334 w 9052448"/>
              <a:gd name="connsiteY14" fmla="*/ 2030790 h 8042325"/>
              <a:gd name="connsiteX15" fmla="*/ 3983144 w 9052448"/>
              <a:gd name="connsiteY15" fmla="*/ 1773274 h 804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52448" h="8042325">
                <a:moveTo>
                  <a:pt x="3826303" y="238597"/>
                </a:moveTo>
                <a:cubicBezTo>
                  <a:pt x="4337596" y="-174972"/>
                  <a:pt x="5145243" y="-50902"/>
                  <a:pt x="5478723" y="610809"/>
                </a:cubicBezTo>
                <a:cubicBezTo>
                  <a:pt x="5478723" y="610809"/>
                  <a:pt x="5478723" y="610809"/>
                  <a:pt x="8864832" y="6413499"/>
                </a:cubicBezTo>
                <a:cubicBezTo>
                  <a:pt x="9377878" y="7126110"/>
                  <a:pt x="8762222" y="8042325"/>
                  <a:pt x="7941348" y="8042325"/>
                </a:cubicBezTo>
                <a:cubicBezTo>
                  <a:pt x="7941348" y="8042325"/>
                  <a:pt x="7941348" y="8042325"/>
                  <a:pt x="1169133" y="8042325"/>
                </a:cubicBezTo>
                <a:cubicBezTo>
                  <a:pt x="245648" y="8042324"/>
                  <a:pt x="-267398" y="7126110"/>
                  <a:pt x="143038" y="6413499"/>
                </a:cubicBezTo>
                <a:cubicBezTo>
                  <a:pt x="143038" y="6413499"/>
                  <a:pt x="143038" y="6413499"/>
                  <a:pt x="3529147" y="610809"/>
                </a:cubicBezTo>
                <a:cubicBezTo>
                  <a:pt x="3606104" y="458106"/>
                  <a:pt x="3708312" y="334036"/>
                  <a:pt x="3826303" y="238597"/>
                </a:cubicBezTo>
                <a:close/>
                <a:moveTo>
                  <a:pt x="3983144" y="1773274"/>
                </a:moveTo>
                <a:cubicBezTo>
                  <a:pt x="3897159" y="1839304"/>
                  <a:pt x="3822676" y="1925142"/>
                  <a:pt x="3766594" y="2030790"/>
                </a:cubicBezTo>
                <a:cubicBezTo>
                  <a:pt x="1298992" y="6045392"/>
                  <a:pt x="1298992" y="6045392"/>
                  <a:pt x="1298992" y="6045392"/>
                </a:cubicBezTo>
                <a:cubicBezTo>
                  <a:pt x="999889" y="6538412"/>
                  <a:pt x="1373768" y="7172297"/>
                  <a:pt x="2046750" y="7172297"/>
                </a:cubicBezTo>
                <a:cubicBezTo>
                  <a:pt x="6981953" y="7172298"/>
                  <a:pt x="6981953" y="7172298"/>
                  <a:pt x="6981953" y="7172298"/>
                </a:cubicBezTo>
                <a:cubicBezTo>
                  <a:pt x="7580159" y="7172297"/>
                  <a:pt x="8028814" y="6538412"/>
                  <a:pt x="7654935" y="6045392"/>
                </a:cubicBezTo>
                <a:cubicBezTo>
                  <a:pt x="5187334" y="2030790"/>
                  <a:pt x="5187334" y="2030790"/>
                  <a:pt x="5187334" y="2030790"/>
                </a:cubicBezTo>
                <a:cubicBezTo>
                  <a:pt x="4944312" y="1572984"/>
                  <a:pt x="4355745" y="1487146"/>
                  <a:pt x="3983144" y="1773274"/>
                </a:cubicBez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52871" y="1133584"/>
            <a:ext cx="4760625" cy="5530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Arial bold" panose="020B0704020202020204" pitchFamily="34" charset="0"/>
                <a:sym typeface="+mn-lt"/>
              </a:rPr>
              <a:t>Objectives</a:t>
            </a:r>
            <a:endParaRPr lang="en-US" sz="3000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01874" y="2045742"/>
            <a:ext cx="4861894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Customer Segmentation is the subdivision of a market into discrete customer groups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that share similar characteristics. Customer Segmentation can be a powerful means to identify unsatisfied customer needs. Using the above data, companies can then outperform the competition by developing uniquely appealing products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704020202020204" pitchFamily="34" charset="0"/>
              <a:cs typeface="Arial bold" panose="020B0704020202020204" pitchFamily="34" charset="0"/>
              <a:sym typeface="+mn-lt"/>
            </a:endParaRPr>
          </a:p>
        </p:txBody>
      </p:sp>
      <p:pic>
        <p:nvPicPr>
          <p:cNvPr id="28" name="Picture Placeholder 27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6" r="12356"/>
          <a:stretch>
            <a:fillRect/>
          </a:stretch>
        </p:blipFill>
        <p:spPr>
          <a:xfrm>
            <a:off x="6887845" y="1133475"/>
            <a:ext cx="4285615" cy="4248785"/>
          </a:xfrm>
        </p:spPr>
      </p:pic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7" grpId="0" animBg="1"/>
      <p:bldP spid="8" grpId="0" animBg="1"/>
      <p:bldP spid="9" grpId="0" animBg="1"/>
      <p:bldP spid="11" grpId="0"/>
      <p:bldP spid="12" grpId="0"/>
      <p:bldP spid="18" grpId="0"/>
      <p:bldP spid="21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/>
        </p:nvSpPr>
        <p:spPr>
          <a:xfrm rot="5400000">
            <a:off x="8051153" y="271715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8920" y="250190"/>
            <a:ext cx="63042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Data sharing agreement</a:t>
            </a:r>
            <a:endParaRPr lang="en-US" sz="4000" b="1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6154420" y="87630"/>
            <a:ext cx="5053965" cy="677037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ONEOFF_PURCHASES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INSTALLMENTS_PURCHASES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CASH_ADVANCE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ONEOFFPURCHASESFREQUENCY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PURCHASESINSTALLMENTSFREQUENCY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CREDIT_LIMIT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PAYMENTS 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MINIMUM_PAYMENTS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PRCFULLPAYMENT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TENURE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7128" y="-2237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3065" y="231140"/>
            <a:ext cx="4259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Architecture</a:t>
            </a:r>
            <a:endParaRPr lang="en-US" sz="4000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10800000">
            <a:off x="11330821" y="297180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20"/>
          <p:cNvSpPr/>
          <p:nvPr/>
        </p:nvSpPr>
        <p:spPr bwMode="auto">
          <a:xfrm rot="10800000">
            <a:off x="11330821" y="3337525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0800000">
            <a:off x="11330821" y="370325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-9334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71" name="Picture Placeholder 70" descr="Screenshot 2021-09-23 123018"/>
          <p:cNvPicPr>
            <a:picLocks noChangeAspect="1"/>
          </p:cNvPicPr>
          <p:nvPr>
            <p:ph type="pic" sz="quarter" idx="16"/>
          </p:nvPr>
        </p:nvPicPr>
        <p:blipFill>
          <a:blip r:embed="rId1"/>
          <a:stretch>
            <a:fillRect/>
          </a:stretch>
        </p:blipFill>
        <p:spPr>
          <a:xfrm>
            <a:off x="393700" y="1188085"/>
            <a:ext cx="7502525" cy="4926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5" grpId="0"/>
      <p:bldP spid="7" grpId="0" animBg="1"/>
      <p:bldP spid="8" grpId="0" animBg="1"/>
      <p:bldP spid="9" grpId="0" animBg="1"/>
      <p:bldP spid="31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/>
          <p:cNvPicPr>
            <a:picLocks noGrp="1" noChangeAspect="1"/>
          </p:cNvPicPr>
          <p:nvPr>
            <p:ph type="pic" sz="quarter" idx="18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r="2967"/>
          <a:stretch>
            <a:fillRect/>
          </a:stretch>
        </p:blipFill>
        <p:spPr>
          <a:xfrm>
            <a:off x="7359015" y="793115"/>
            <a:ext cx="4327525" cy="5260975"/>
          </a:xfrm>
        </p:spPr>
      </p:pic>
      <p:sp>
        <p:nvSpPr>
          <p:cNvPr id="6" name="TextBox 5"/>
          <p:cNvSpPr txBox="1"/>
          <p:nvPr/>
        </p:nvSpPr>
        <p:spPr>
          <a:xfrm>
            <a:off x="184785" y="541020"/>
            <a:ext cx="727011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lt"/>
              </a:rPr>
              <a:t>Data Pre-processing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1.we cleaned our data by removing null values by removing them because they were very less in number.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2.we apply min-max scaling tle down data.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3.Then we perform principle component analysis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to create no of clusters and visualization purpose.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987675" y="1988185"/>
            <a:ext cx="5945505" cy="2276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Model Training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we train our data on different unsupervised machine learning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algorithms and we get best performance with k-means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687195" y="1416050"/>
            <a:ext cx="792670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Q1) What’s the source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 for training is taken from kaggle.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2) What was the type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was the combination of numerical and Categorical values.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3) What’s the complete flow you followed in this Project?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Refer slide 4th for better Understanding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14605" y="2530475"/>
            <a:ext cx="1041400" cy="1010920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159375" y="339725"/>
            <a:ext cx="1433830" cy="58356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p>
            <a:r>
              <a:rPr lang="en-US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7" name="Text Box 6"/>
          <p:cNvSpPr txBox="1"/>
          <p:nvPr/>
        </p:nvSpPr>
        <p:spPr>
          <a:xfrm rot="16200000">
            <a:off x="5758180" y="108585"/>
            <a:ext cx="675005" cy="1403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sz="3200">
                <a:solidFill>
                  <a:schemeClr val="bg1"/>
                </a:solidFill>
              </a:rPr>
              <a:t>Q &amp; A</a:t>
            </a:r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8" name="Notched Right Arrow 7"/>
          <p:cNvSpPr/>
          <p:nvPr/>
        </p:nvSpPr>
        <p:spPr>
          <a:xfrm>
            <a:off x="0" y="2651125"/>
            <a:ext cx="1011555" cy="935990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938655" y="1431290"/>
            <a:ext cx="831405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4. what is customer segmentation?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A.customer segmentation means forming groups of customers based on some of the similar features.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5.how logs are managed?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A.we have a logger which gives logs with respect to every steps of data transformation and predictions.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6.how training was done?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A.at first we handle the null values and scale our data using minmax scaler.then we use k-means clustering to perform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810385" y="1851025"/>
            <a:ext cx="83140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7.How Prediction was done?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1.if prediction result is cluster 0,means customers purchasing capability is more.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2.if prediction result is cluster 1,means customer purchasing capability is partial.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3.if prediction result is 2,means customer purchasing capability is less.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74930" y="2575560"/>
            <a:ext cx="920750" cy="1056640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4903470" y="553085"/>
            <a:ext cx="21272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cx0gmqa">
      <a:majorFont>
        <a:latin typeface="Arial Black"/>
        <a:ea typeface="微软雅黑"/>
        <a:cs typeface=""/>
      </a:majorFont>
      <a:minorFont>
        <a:latin typeface="Arial Black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2069</Words>
  <Application>WPS Presentation</Application>
  <PresentationFormat>宽屏</PresentationFormat>
  <Paragraphs>92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Arial bold</vt:lpstr>
      <vt:lpstr>Times New Roman</vt:lpstr>
      <vt:lpstr>Arial Black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VINAYAK</cp:lastModifiedBy>
  <cp:revision>56</cp:revision>
  <dcterms:created xsi:type="dcterms:W3CDTF">2019-03-24T02:47:00Z</dcterms:created>
  <dcterms:modified xsi:type="dcterms:W3CDTF">2021-09-27T04:31:41Z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F578FDC7A7434C249B0AD991C8ED1952</vt:lpwstr>
  </property>
  <property fmtid="{D5CDD505-2E9C-101B-9397-08002B2CF9AE}" pid="3" name="KSOProductBuildVer">
    <vt:lpwstr>1033-11.2.0.10323</vt:lpwstr>
  </property>
</Properties>
</file>

<file path=docProps/thumbnail.jpeg>
</file>